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256" r:id="rId2"/>
    <p:sldId id="267" r:id="rId3"/>
    <p:sldId id="269" r:id="rId4"/>
    <p:sldId id="268" r:id="rId5"/>
    <p:sldId id="284" r:id="rId6"/>
    <p:sldId id="285" r:id="rId7"/>
    <p:sldId id="286" r:id="rId8"/>
    <p:sldId id="287" r:id="rId9"/>
    <p:sldId id="277" r:id="rId10"/>
    <p:sldId id="270" r:id="rId11"/>
  </p:sldIdLst>
  <p:sldSz cx="9144000" cy="6858000" type="screen4x3"/>
  <p:notesSz cx="6858000" cy="9144000"/>
  <p:defaultTextStyle>
    <a:defPPr>
      <a:defRPr lang="el-G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F49D400-CC3C-4929-B3FF-803B3841A9DA}" v="9" dt="2023-03-03T08:24:59.42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89424" autoAdjust="0"/>
  </p:normalViewPr>
  <p:slideViewPr>
    <p:cSldViewPr snapToGrid="0">
      <p:cViewPr varScale="1">
        <p:scale>
          <a:sx n="114" d="100"/>
          <a:sy n="114" d="100"/>
        </p:scale>
        <p:origin x="150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C66333F-01F1-DCFE-3264-6EF262C3250C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2975759" cy="456843"/>
          </a:xfrm>
          <a:prstGeom prst="rect">
            <a:avLst/>
          </a:prstGeom>
          <a:noFill/>
          <a:ln>
            <a:noFill/>
          </a:ln>
        </p:spPr>
        <p:txBody>
          <a:bodyPr vert="horz" wrap="non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4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l-GR" sz="1400" b="0" i="0" u="none" strike="noStrike" kern="1200" cap="none" spc="0" baseline="0">
              <a:solidFill>
                <a:srgbClr val="FFFFFF"/>
              </a:solidFill>
              <a:uFillTx/>
              <a:latin typeface="Arial" pitchFamily="2"/>
              <a:ea typeface="Arial" pitchFamily="2"/>
              <a:cs typeface="Arial" pitchFamily="2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1CEDAA-55DF-297E-AABB-A997BA8A6475}"/>
              </a:ext>
            </a:extLst>
          </p:cNvPr>
          <p:cNvSpPr txBox="1">
            <a:spLocks noGrp="1"/>
          </p:cNvSpPr>
          <p:nvPr>
            <p:ph type="dt" sz="quarter" idx="1"/>
          </p:nvPr>
        </p:nvSpPr>
        <p:spPr>
          <a:xfrm>
            <a:off x="3881884" y="0"/>
            <a:ext cx="2975759" cy="456843"/>
          </a:xfrm>
          <a:prstGeom prst="rect">
            <a:avLst/>
          </a:prstGeom>
          <a:noFill/>
          <a:ln>
            <a:noFill/>
          </a:ln>
        </p:spPr>
        <p:txBody>
          <a:bodyPr vert="horz" wrap="none" lIns="90004" tIns="44997" rIns="90004" bIns="44997" anchor="t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4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l-GR" sz="1400" b="0" i="0" u="none" strike="noStrike" kern="1200" cap="none" spc="0" baseline="0">
              <a:solidFill>
                <a:srgbClr val="FFFFFF"/>
              </a:solidFill>
              <a:uFillTx/>
              <a:latin typeface="Arial" pitchFamily="2"/>
              <a:ea typeface="Arial" pitchFamily="2"/>
              <a:cs typeface="Arial" pitchFamily="2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0719C0-54A2-CC6B-9998-143B2DA964C2}"/>
              </a:ext>
            </a:extLst>
          </p:cNvPr>
          <p:cNvSpPr txBox="1">
            <a:spLocks noGrp="1"/>
          </p:cNvSpPr>
          <p:nvPr>
            <p:ph type="ftr" sz="quarter" idx="2"/>
          </p:nvPr>
        </p:nvSpPr>
        <p:spPr>
          <a:xfrm>
            <a:off x="0" y="8686800"/>
            <a:ext cx="2975759" cy="456843"/>
          </a:xfrm>
          <a:prstGeom prst="rect">
            <a:avLst/>
          </a:prstGeom>
          <a:noFill/>
          <a:ln>
            <a:noFill/>
          </a:ln>
        </p:spPr>
        <p:txBody>
          <a:bodyPr vert="horz" wrap="none" lIns="90004" tIns="44997" rIns="90004" bIns="44997" anchor="b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4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l-GR" sz="1400" b="0" i="0" u="none" strike="noStrike" kern="1200" cap="none" spc="0" baseline="0">
              <a:solidFill>
                <a:srgbClr val="FFFFFF"/>
              </a:solidFill>
              <a:uFillTx/>
              <a:latin typeface="Arial" pitchFamily="2"/>
              <a:ea typeface="Arial" pitchFamily="2"/>
              <a:cs typeface="Arial" pitchFamily="2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A1A0B9-C14B-0FE9-97D9-9C2F17037754}"/>
              </a:ext>
            </a:extLst>
          </p:cNvPr>
          <p:cNvSpPr txBox="1">
            <a:spLocks noGrp="1"/>
          </p:cNvSpPr>
          <p:nvPr>
            <p:ph type="sldNum" sz="quarter" idx="3"/>
          </p:nvPr>
        </p:nvSpPr>
        <p:spPr>
          <a:xfrm>
            <a:off x="3881884" y="8686800"/>
            <a:ext cx="2975759" cy="456843"/>
          </a:xfrm>
          <a:prstGeom prst="rect">
            <a:avLst/>
          </a:prstGeom>
          <a:noFill/>
          <a:ln>
            <a:noFill/>
          </a:ln>
        </p:spPr>
        <p:txBody>
          <a:bodyPr vert="horz" wrap="none" lIns="90004" tIns="44997" rIns="90004" bIns="44997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4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A2E67112-FACB-4BAC-AD7F-533625773DA5}" type="slidenum">
              <a:t>‹#›</a:t>
            </a:fld>
            <a:endParaRPr lang="el-GR" sz="1400" b="0" i="0" u="none" strike="noStrike" kern="1200" cap="none" spc="0" baseline="0">
              <a:solidFill>
                <a:srgbClr val="FFFFFF"/>
              </a:solidFill>
              <a:uFillTx/>
              <a:latin typeface="Arial" pitchFamily="2"/>
              <a:ea typeface="Arial" pitchFamily="2"/>
              <a:cs typeface="Arial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2093044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48386AE-A0F5-45A8-805B-49485EDCB9B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0" y="694797"/>
            <a:ext cx="356" cy="356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A780318-8116-09EA-B355-E3536C47E83B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685800" y="4343400"/>
            <a:ext cx="5486043" cy="411444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lvl="0"/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28246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marR="0" lvl="0" indent="0" algn="l" defTabSz="914400" rtl="0" fontAlgn="auto" hangingPunct="1">
      <a:lnSpc>
        <a:spcPct val="100000"/>
      </a:lnSpc>
      <a:spcBef>
        <a:spcPts val="450"/>
      </a:spcBef>
      <a:spcAft>
        <a:spcPts val="0"/>
      </a:spcAft>
      <a:buNone/>
      <a:tabLst>
        <a:tab pos="0" algn="l"/>
        <a:tab pos="914400" algn="l"/>
        <a:tab pos="1828800" algn="l"/>
        <a:tab pos="2743200" algn="l"/>
        <a:tab pos="3657600" algn="l"/>
        <a:tab pos="4572000" algn="l"/>
        <a:tab pos="5486400" algn="l"/>
        <a:tab pos="6400800" algn="l"/>
        <a:tab pos="7315200" algn="l"/>
        <a:tab pos="8229600" algn="l"/>
        <a:tab pos="9144000" algn="l"/>
        <a:tab pos="10058400" algn="l"/>
      </a:tabLst>
      <a:defRPr lang="el-GR" sz="1200" b="0" i="0" u="none" strike="noStrike" kern="0" cap="none" spc="0" baseline="0">
        <a:solidFill>
          <a:srgbClr val="000000"/>
        </a:solidFill>
        <a:highlight>
          <a:scrgbClr r="0" g="0" b="0">
            <a:alpha val="0"/>
          </a:scrgbClr>
        </a:highlight>
        <a:uFillTx/>
        <a:latin typeface="Arial" pitchFamily="2"/>
        <a:cs typeface="Arial" pitchFamily="2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3E724F5-E840-FAA8-9E72-DF3B85DF82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44588" y="695325"/>
            <a:ext cx="4568825" cy="3427413"/>
          </a:xfrm>
          <a:solidFill>
            <a:srgbClr val="729FCF"/>
          </a:solidFill>
          <a:ln w="25402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0403C51-504D-6E90-6C89-E5B35D347E8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l-GR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48FF497-551D-63AE-0846-6DC72066C89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0" y="695325"/>
            <a:ext cx="0" cy="0"/>
          </a:xfrm>
          <a:solidFill>
            <a:srgbClr val="729FCF"/>
          </a:solidFill>
          <a:ln w="25402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68FD0EA-0C93-8F6E-1E7D-A5BFC9D0B35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l-GR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F20F095-FF6C-70CD-C558-6AB8484B47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0" y="695325"/>
            <a:ext cx="0" cy="0"/>
          </a:xfrm>
          <a:solidFill>
            <a:srgbClr val="729FCF"/>
          </a:solidFill>
          <a:ln w="25402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DC87FC1-D051-CAA4-8871-3A148AC64B1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l-GR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8DCDFA4-1375-AFD8-A1C3-E21EA236D6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0" y="695325"/>
            <a:ext cx="0" cy="0"/>
          </a:xfrm>
          <a:solidFill>
            <a:srgbClr val="729FCF"/>
          </a:solidFill>
          <a:ln w="25402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E2DE5E0-B524-0681-A117-FA1CDAAFC38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l-GR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7F6D3FC-C1D6-E327-A2A7-942C9B7625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0" y="695325"/>
            <a:ext cx="0" cy="0"/>
          </a:xfrm>
          <a:solidFill>
            <a:srgbClr val="729FCF"/>
          </a:solidFill>
          <a:ln w="25402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71A2547-E6C2-90FA-4DC9-16403C6D146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l-GR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7F6D3FC-C1D6-E327-A2A7-942C9B7625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0" y="695325"/>
            <a:ext cx="0" cy="0"/>
          </a:xfrm>
          <a:solidFill>
            <a:srgbClr val="729FCF"/>
          </a:solidFill>
          <a:ln w="25402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71A2547-E6C2-90FA-4DC9-16403C6D146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515296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7F6D3FC-C1D6-E327-A2A7-942C9B7625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0" y="695325"/>
            <a:ext cx="0" cy="0"/>
          </a:xfrm>
          <a:solidFill>
            <a:srgbClr val="729FCF"/>
          </a:solidFill>
          <a:ln w="25402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71A2547-E6C2-90FA-4DC9-16403C6D146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590927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7F6D3FC-C1D6-E327-A2A7-942C9B7625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0" y="695325"/>
            <a:ext cx="0" cy="0"/>
          </a:xfrm>
          <a:solidFill>
            <a:srgbClr val="729FCF"/>
          </a:solidFill>
          <a:ln w="25402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71A2547-E6C2-90FA-4DC9-16403C6D146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691167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48FF497-551D-63AE-0846-6DC72066C89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0" y="695325"/>
            <a:ext cx="0" cy="0"/>
          </a:xfrm>
          <a:solidFill>
            <a:srgbClr val="729FCF"/>
          </a:solidFill>
          <a:ln w="25402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68FD0EA-0C93-8F6E-1E7D-A5BFC9D0B35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16307037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7F6D3FC-C1D6-E327-A2A7-942C9B7625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0" y="695325"/>
            <a:ext cx="0" cy="0"/>
          </a:xfrm>
          <a:solidFill>
            <a:srgbClr val="729FCF"/>
          </a:solidFill>
          <a:ln w="25402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71A2547-E6C2-90FA-4DC9-16403C6D146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0075926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FF51F-A4B0-0CEA-D62A-344C6852F59B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143000" y="1122361"/>
            <a:ext cx="6858000" cy="2387598"/>
          </a:xfrm>
        </p:spPr>
        <p:txBody>
          <a:bodyPr anchor="b"/>
          <a:lstStyle>
            <a:lvl1pPr>
              <a:defRPr lang="en-US" sz="6000"/>
            </a:lvl1pPr>
          </a:lstStyle>
          <a:p>
            <a:pPr lvl="0"/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CE234B8-6008-6C6E-8451-639DA5D3AF6C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143000" y="3602041"/>
            <a:ext cx="6858000" cy="1655758"/>
          </a:xfrm>
        </p:spPr>
        <p:txBody>
          <a:bodyPr anchorCtr="1"/>
          <a:lstStyle>
            <a:lvl1pPr algn="ctr">
              <a:defRPr sz="2400"/>
            </a:lvl1pPr>
          </a:lstStyle>
          <a:p>
            <a:pPr lvl="0"/>
            <a:r>
              <a:rPr lang="en-US"/>
              <a:t>Click to edit Master subtitle style</a:t>
            </a:r>
            <a:endParaRPr lang="el-G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37C7AE-D308-7770-2D54-5E4872DA6DB9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l-G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FF9104-91DD-4FEF-C741-09DDF31D4557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l-G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5DC671-7B8C-0158-CFC2-E3B6C7CF2EA8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539C66B7-42BE-4139-8512-566480F29C3C}" type="slidenum"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4956420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CC6228-9C42-F6C3-1BBB-16B3650A3D41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lang="en-US"/>
            </a:lvl1pPr>
          </a:lstStyle>
          <a:p>
            <a:pPr lvl="0"/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805A94-E10A-4458-F60B-32E2687B9A74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B6296D-D012-E978-D728-CDEAD2127357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l-G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A67803-3719-0D1B-9247-9BB71700B57E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l-G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FEDA34-C612-41A5-7E09-6958895F7763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E05CBA2-DDAC-4838-B8CC-1B4AB6139948}" type="slidenum"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8722524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E7729AE-2607-1945-FBF1-5372FBA54697}"/>
              </a:ext>
            </a:extLst>
          </p:cNvPr>
          <p:cNvSpPr txBox="1"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9"/>
          </a:xfrm>
        </p:spPr>
        <p:txBody>
          <a:bodyPr vert="eaVert"/>
          <a:lstStyle>
            <a:lvl1pPr>
              <a:defRPr lang="en-US"/>
            </a:lvl1pPr>
          </a:lstStyle>
          <a:p>
            <a:pPr lvl="0"/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251D299-4AA7-7486-C9AD-1F46C612CF31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>
          <a:xfrm>
            <a:off x="457200" y="274640"/>
            <a:ext cx="6019796" cy="5851529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8190F7-557B-8BB7-0ACA-1E0D851A2568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l-G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F11419-A553-F0AB-DEE3-ADA3F8C27D2A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l-G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CEE48F-DC42-D4F1-2E4C-E60C5E09BD38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5DB10D7-36FA-4804-9291-A09807A04B0B}" type="slidenum"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5707871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96A90D-65D3-81F6-4F0C-1B5493732CBF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lang="en-US"/>
            </a:lvl1pPr>
          </a:lstStyle>
          <a:p>
            <a:pPr lvl="0"/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298EF3-D216-6E95-A037-59E68AD55E12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886CBB-FCAF-32F0-E9E7-CD48F3B3A3B4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l-G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F3BA20-677F-B91F-DC76-A8C138CDD193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l-G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EE8C03-3589-C8EF-E6B0-7C8D33518B5E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5883089-6FC5-4267-BF30-94962E94EA5C}" type="slidenum"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2073104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C3A0B2-175E-3242-DF83-1917D64C712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3885" y="1709735"/>
            <a:ext cx="7886700" cy="2852735"/>
          </a:xfrm>
        </p:spPr>
        <p:txBody>
          <a:bodyPr anchor="b"/>
          <a:lstStyle>
            <a:lvl1pPr>
              <a:defRPr lang="en-US" sz="6000"/>
            </a:lvl1pPr>
          </a:lstStyle>
          <a:p>
            <a:pPr lvl="0"/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ADDCC8-3E45-D2FA-4FB2-C2F81FFA059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23885" y="4589465"/>
            <a:ext cx="7886700" cy="1500182"/>
          </a:xfrm>
        </p:spPr>
        <p:txBody>
          <a:bodyPr/>
          <a:lstStyle>
            <a:lvl1pPr>
              <a:defRPr sz="2400">
                <a:solidFill>
                  <a:srgbClr val="898989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94BE93-7E0D-8AC7-A15C-20FBA5BA6A64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l-G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B62919-A662-CE0B-05D3-351216A421D5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l-G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09F9E7-CD44-BFE9-7E7A-4A4F842F9243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7EFF9B6-A92C-40E6-B018-5C462FD3F9AA}" type="slidenum"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8536431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F85CE9-F48B-4428-8AAF-4771A0ECA49F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lang="en-US"/>
            </a:lvl1pPr>
          </a:lstStyle>
          <a:p>
            <a:pPr lvl="0"/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28340D-9D22-DC73-5171-002FF12473E5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57200" y="1600200"/>
            <a:ext cx="4038603" cy="4525959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9ED9C2-BDC2-D105-3293-5D297711C7FF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4648196" y="1600200"/>
            <a:ext cx="4038603" cy="4525959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AD1B56-6FAB-5F92-5B1A-C41D27998F0F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l-G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527F86-6C50-50CD-D317-7F7FBED01037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l-G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B1919B-D2E6-8E37-DCA5-93BB64C40CBE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E5211DD-0EE4-45D5-8812-C48BE7FFFD98}" type="slidenum"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4002486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D7A0B-CD3E-8C62-7B4E-3EA8038D145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30241" y="365129"/>
            <a:ext cx="7886700" cy="1325559"/>
          </a:xfrm>
        </p:spPr>
        <p:txBody>
          <a:bodyPr/>
          <a:lstStyle>
            <a:lvl1pPr>
              <a:defRPr lang="en-US"/>
            </a:lvl1pPr>
          </a:lstStyle>
          <a:p>
            <a:pPr lvl="0"/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ADF205-B1B8-E52A-C15D-B68C3D78B2B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30241" y="1681160"/>
            <a:ext cx="3868734" cy="823910"/>
          </a:xfrm>
        </p:spPr>
        <p:txBody>
          <a:bodyPr anchor="b"/>
          <a:lstStyle>
            <a:lvl1pPr>
              <a:defRPr sz="2400" b="1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F7C315-6B19-59C5-2DE9-A7775B490ADC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630241" y="2505071"/>
            <a:ext cx="3868734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0D5DB49-13F4-6E17-8659-458E410D0FB1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4629149" y="1681160"/>
            <a:ext cx="3887791" cy="823910"/>
          </a:xfrm>
        </p:spPr>
        <p:txBody>
          <a:bodyPr anchor="b"/>
          <a:lstStyle>
            <a:lvl1pPr>
              <a:defRPr sz="2400" b="1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8F37009-28FC-1F71-89B1-8C07E3AAE6AF}"/>
              </a:ext>
            </a:extLst>
          </p:cNvPr>
          <p:cNvSpPr txBox="1">
            <a:spLocks noGrp="1"/>
          </p:cNvSpPr>
          <p:nvPr>
            <p:ph idx="4"/>
          </p:nvPr>
        </p:nvSpPr>
        <p:spPr>
          <a:xfrm>
            <a:off x="4629149" y="2505071"/>
            <a:ext cx="3887791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FD0FAC8-1079-039A-9ED8-E6FA4AF1CAFE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l-G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70B48A6-1605-E9DC-6A3D-C40098278426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l-G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277BAFD-7251-A5CA-CE7B-2B01AF06A5D2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1962C09-4480-4E2A-8ACD-1B14FC42ADEC}" type="slidenum"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40723892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D05B5-BA40-12F0-6FB9-F96CDAB2470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lang="en-US"/>
            </a:lvl1pPr>
          </a:lstStyle>
          <a:p>
            <a:pPr lvl="0"/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C536E5-7281-2C14-01D5-DA7EDFA01AE9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l-G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95CBE5-78D4-0CEF-79AD-CE8CB907AC08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l-G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3CE486-A22B-48B3-01A3-26B892594C89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D34296F-FEAE-418D-91A3-E9EC50A5D27F}" type="slidenum"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5507615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8DC2B20-D9F5-F262-E510-85D776E8F0D3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l-G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958D6D-5BEC-30DC-0BDF-F57B34C73F06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l-G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C655FF-9878-C8D1-72BF-7138BD0FA57D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5A1261B-01A7-4C15-AC23-C0E3CDDDE525}" type="slidenum"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466455478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129DD-C794-1119-8C4B-7352611FC6F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30241" y="457200"/>
            <a:ext cx="2949570" cy="1600200"/>
          </a:xfrm>
        </p:spPr>
        <p:txBody>
          <a:bodyPr anchor="b"/>
          <a:lstStyle>
            <a:lvl1pPr>
              <a:defRPr lang="en-US" sz="3200"/>
            </a:lvl1pPr>
          </a:lstStyle>
          <a:p>
            <a:pPr lvl="0"/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230242-C8E0-B770-C7BE-1147F94B50A1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3887791" y="987423"/>
            <a:ext cx="4629149" cy="4873623"/>
          </a:xfrm>
        </p:spPr>
        <p:txBody>
          <a:bodyPr/>
          <a:lstStyle>
            <a:lvl1pPr>
              <a:defRPr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3C4F74-A3B1-06AB-7176-B31014C741BE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630241" y="2057400"/>
            <a:ext cx="2949570" cy="3811584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F388F4-57A4-CA43-4189-5734ECE35CA6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l-G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BD7D3E-3D5A-B480-553B-197AD6E01679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l-G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FE8E9C-88F1-A510-1FCD-5F025C5D55A4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C887A5D-D097-4D2F-A3A6-9B2087A67E82}" type="slidenum"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41626883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52F9F9-FC1D-A1F7-E8B2-21E94424CFB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30241" y="457200"/>
            <a:ext cx="2949570" cy="1600200"/>
          </a:xfrm>
        </p:spPr>
        <p:txBody>
          <a:bodyPr anchor="b"/>
          <a:lstStyle>
            <a:lvl1pPr>
              <a:defRPr lang="en-US" sz="3200"/>
            </a:lvl1pPr>
          </a:lstStyle>
          <a:p>
            <a:pPr lvl="0"/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55590BC-2D13-9E7E-E006-07FCB235044B}"/>
              </a:ext>
            </a:extLst>
          </p:cNvPr>
          <p:cNvSpPr txBox="1">
            <a:spLocks noGrp="1"/>
          </p:cNvSpPr>
          <p:nvPr>
            <p:ph type="pic" idx="1"/>
          </p:nvPr>
        </p:nvSpPr>
        <p:spPr>
          <a:xfrm>
            <a:off x="3887791" y="987423"/>
            <a:ext cx="4629149" cy="4873623"/>
          </a:xfrm>
        </p:spPr>
        <p:txBody>
          <a:bodyPr/>
          <a:lstStyle>
            <a:lvl1pPr>
              <a:defRPr lang="el-GR"/>
            </a:lvl1pPr>
          </a:lstStyle>
          <a:p>
            <a:pPr lvl="0"/>
            <a:endParaRPr lang="el-G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2E9A5A-94F4-0461-4FF2-4C446604D91A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630241" y="2057400"/>
            <a:ext cx="2949570" cy="3811584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A0BA62-1511-E039-C4F7-2C343F611425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l-G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8A1D31-CFE5-9769-3CC6-B80313BB1809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l-G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A29571-908A-03FA-F672-23C8E4B00EFB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5200A851-6D8E-4863-8458-07A058D31646}" type="slidenum"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5829030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C18E0B6-7745-A8EF-B3C5-7E77EB4DD95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27432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4" tIns="46798" rIns="90004" bIns="46798" anchor="ctr" anchorCtr="1" compatLnSpc="1">
            <a:noAutofit/>
          </a:bodyPr>
          <a:lstStyle/>
          <a:p>
            <a:pPr lvl="0"/>
            <a:endParaRPr lang="el-G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6EB801-482E-E9C4-A40A-8CF886CC720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23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4" tIns="46798" rIns="90004" bIns="46798" anchor="t" anchorCtr="0" compatLnSpc="1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E90237-368A-4626-C1F1-DA288D4C88C4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456843" y="6244922"/>
            <a:ext cx="2133715" cy="476283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4" tIns="46798" rIns="90004" bIns="46798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l-GR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2"/>
                <a:ea typeface="Arial" pitchFamily="2"/>
                <a:cs typeface="Arial" pitchFamily="2"/>
              </a:defRPr>
            </a:lvl1pPr>
          </a:lstStyle>
          <a:p>
            <a:pPr lvl="0"/>
            <a:endParaRPr lang="el-G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3EFAA7-2D80-FB62-AA27-41E24BABF637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3124075" y="6244922"/>
            <a:ext cx="2895840" cy="476283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4" tIns="46798" rIns="90004" bIns="46798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l-GR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2"/>
                <a:ea typeface="Arial" pitchFamily="2"/>
                <a:cs typeface="Arial" pitchFamily="2"/>
              </a:defRPr>
            </a:lvl1pPr>
          </a:lstStyle>
          <a:p>
            <a:pPr lvl="0"/>
            <a:endParaRPr lang="el-G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9F9125-B588-C67E-EC2E-F2FC1F096301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6552718" y="6244922"/>
            <a:ext cx="2133715" cy="476283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4" tIns="46798" rIns="90004" bIns="46798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l-GR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2"/>
                <a:ea typeface="Arial" pitchFamily="2"/>
                <a:cs typeface="Arial" pitchFamily="2"/>
              </a:defRPr>
            </a:lvl1pPr>
          </a:lstStyle>
          <a:p>
            <a:pPr lvl="0"/>
            <a:fld id="{370628CA-4D37-49BC-8A20-5488C890AA90}" type="slidenum">
              <a:t>‹#›</a:t>
            </a:fld>
            <a:endParaRPr lang="el-G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marL="0" marR="0" lvl="0" indent="0" algn="ctr" defTabSz="914400" rtl="0" fontAlgn="auto" hangingPunct="1">
        <a:lnSpc>
          <a:spcPct val="100000"/>
        </a:lnSpc>
        <a:spcBef>
          <a:spcPts val="0"/>
        </a:spcBef>
        <a:spcAft>
          <a:spcPts val="0"/>
        </a:spcAft>
        <a:buNone/>
        <a:tabLst>
          <a:tab pos="0" algn="l"/>
          <a:tab pos="914400" algn="l"/>
          <a:tab pos="1828800" algn="l"/>
          <a:tab pos="2743200" algn="l"/>
          <a:tab pos="3657600" algn="l"/>
          <a:tab pos="4572000" algn="l"/>
          <a:tab pos="5486400" algn="l"/>
          <a:tab pos="6400800" algn="l"/>
          <a:tab pos="7315200" algn="l"/>
          <a:tab pos="8229600" algn="l"/>
          <a:tab pos="9144000" algn="l"/>
          <a:tab pos="10058400" algn="l"/>
        </a:tabLst>
        <a:defRPr lang="el-GR" sz="4400" b="0" i="0" u="none" strike="noStrike" kern="0" cap="none" spc="0" baseline="0">
          <a:solidFill>
            <a:srgbClr val="CCFFFF"/>
          </a:solidFill>
          <a:highlight>
            <a:scrgbClr r="0" g="0" b="0">
              <a:alpha val="0"/>
            </a:scrgbClr>
          </a:highlight>
          <a:uFillTx/>
          <a:latin typeface="Arial" pitchFamily="2"/>
          <a:cs typeface="Arial" pitchFamily="2"/>
        </a:defRPr>
      </a:lvl1pPr>
    </p:titleStyle>
    <p:bodyStyle>
      <a:lvl1pPr marL="0" marR="0" lvl="0" indent="0" algn="l" defTabSz="914400" rtl="0" fontAlgn="auto" hangingPunct="1">
        <a:lnSpc>
          <a:spcPct val="100000"/>
        </a:lnSpc>
        <a:spcBef>
          <a:spcPts val="800"/>
        </a:spcBef>
        <a:spcAft>
          <a:spcPts val="0"/>
        </a:spcAft>
        <a:buNone/>
        <a:tabLst>
          <a:tab pos="571317" algn="l"/>
          <a:tab pos="1485717" algn="l"/>
          <a:tab pos="2400117" algn="l"/>
          <a:tab pos="3314517" algn="l"/>
          <a:tab pos="4228917" algn="l"/>
          <a:tab pos="5143317" algn="l"/>
          <a:tab pos="6057717" algn="l"/>
          <a:tab pos="6972117" algn="l"/>
          <a:tab pos="7886517" algn="l"/>
          <a:tab pos="8800917" algn="l"/>
          <a:tab pos="9715317" algn="l"/>
        </a:tabLst>
        <a:defRPr lang="en-US" sz="3200" b="0" i="0" u="none" strike="noStrike" kern="0" cap="none" spc="0" baseline="0">
          <a:solidFill>
            <a:srgbClr val="FFFFFF"/>
          </a:solidFill>
          <a:highlight>
            <a:scrgbClr r="0" g="0" b="0">
              <a:alpha val="0"/>
            </a:scrgbClr>
          </a:highlight>
          <a:uFillTx/>
          <a:latin typeface="Arial" pitchFamily="2"/>
          <a:cs typeface="Arial" pitchFamily="2"/>
        </a:defRPr>
      </a:lvl1pPr>
      <a:lvl2pPr marL="685800" marR="0" lvl="1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2400" b="0" i="0" u="none" strike="noStrike" kern="1200" cap="none" spc="0" baseline="0">
          <a:solidFill>
            <a:srgbClr val="000000"/>
          </a:solidFill>
          <a:uFillTx/>
          <a:latin typeface="Calibri"/>
        </a:defRPr>
      </a:lvl2pPr>
      <a:lvl3pPr marL="1143000" marR="0" lvl="2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2000" b="0" i="0" u="none" strike="noStrike" kern="1200" cap="none" spc="0" baseline="0">
          <a:solidFill>
            <a:srgbClr val="000000"/>
          </a:solidFill>
          <a:uFillTx/>
          <a:latin typeface="Calibri"/>
        </a:defRPr>
      </a:lvl3pPr>
      <a:lvl4pPr marL="1600200" marR="0" lvl="3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Calibri"/>
        </a:defRPr>
      </a:lvl4pPr>
      <a:lvl5pPr marL="2057400" marR="0" lvl="4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Calibri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l-G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7" Type="http://schemas.openxmlformats.org/officeDocument/2006/relationships/image" Target="../media/image17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53EF8B5-F7CB-BD7C-7075-B380B99238D6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15999" y="503998"/>
            <a:ext cx="8640001" cy="170604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51A7C3B6-4662-E82B-C080-6DFBDCF8845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31999" y="5082116"/>
            <a:ext cx="8348398" cy="1469879"/>
          </a:xfrm>
        </p:spPr>
        <p:txBody>
          <a:bodyPr/>
          <a:lstStyle/>
          <a:p>
            <a:pPr lvl="0"/>
            <a:r>
              <a:rPr lang="el-GR" sz="3200">
                <a:solidFill>
                  <a:srgbClr val="FFFF00"/>
                </a:solidFill>
                <a:effectLst>
                  <a:outerShdw dist="17962" dir="2700000">
                    <a:srgbClr val="000000"/>
                  </a:outerShdw>
                </a:effectLst>
                <a:latin typeface="Liberation Serif" pitchFamily="18"/>
              </a:rPr>
              <a:t>http://www.schoolspace.gr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CA63B4E-F489-9130-58FA-426E845EDC15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87999" y="4650117"/>
            <a:ext cx="8348398" cy="1469879"/>
          </a:xfrm>
        </p:spPr>
        <p:txBody>
          <a:bodyPr/>
          <a:lstStyle/>
          <a:p>
            <a:pPr lvl="0"/>
            <a:r>
              <a:rPr lang="el-GR" sz="3200" dirty="0">
                <a:solidFill>
                  <a:srgbClr val="FFFF00"/>
                </a:solidFill>
                <a:effectLst>
                  <a:outerShdw dist="17962" dir="2700000">
                    <a:srgbClr val="000000"/>
                  </a:outerShdw>
                </a:effectLst>
                <a:latin typeface="Liberation Serif" pitchFamily="18"/>
              </a:rPr>
              <a:t>facebook.com/schoolspace.chania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8373FDB-040B-83E9-E0DA-46D30B2B03B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61719" y="2668676"/>
            <a:ext cx="8568001" cy="1611355"/>
          </a:xfrm>
        </p:spPr>
        <p:txBody>
          <a:bodyPr/>
          <a:lstStyle/>
          <a:p>
            <a:pPr lvl="0"/>
            <a:r>
              <a:rPr lang="el-GR" dirty="0">
                <a:effectLst>
                  <a:outerShdw dist="17962" dir="2700000">
                    <a:srgbClr val="000000"/>
                  </a:outerShdw>
                </a:effectLst>
                <a:latin typeface="Liberation Serif" pitchFamily="18"/>
              </a:rPr>
              <a:t>Ρομποτική Πλατφόρμα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Shape 1">
            <a:extLst>
              <a:ext uri="{FF2B5EF4-FFF2-40B4-BE49-F238E27FC236}">
                <a16:creationId xmlns:a16="http://schemas.microsoft.com/office/drawing/2014/main" id="{66678A69-2F60-89BD-4779-D6D0FB3E3AD1}"/>
              </a:ext>
            </a:extLst>
          </p:cNvPr>
          <p:cNvSpPr txBox="1"/>
          <p:nvPr/>
        </p:nvSpPr>
        <p:spPr>
          <a:xfrm>
            <a:off x="215999" y="193249"/>
            <a:ext cx="8712002" cy="943697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9pPr>
          </a:lstStyle>
          <a:p>
            <a:pPr algn="ctr" eaLnBrk="1" hangingPunct="1"/>
            <a:r>
              <a:rPr lang="el-GR" altLang="el-GR" sz="4000" dirty="0">
                <a:solidFill>
                  <a:srgbClr val="FFFFFF"/>
                </a:solidFill>
                <a:latin typeface="+mn-lt"/>
              </a:rPr>
              <a:t>Απλή Κίνηση με </a:t>
            </a:r>
            <a:r>
              <a:rPr lang="en-US" altLang="el-GR" sz="4000" dirty="0">
                <a:solidFill>
                  <a:srgbClr val="FFFFFF"/>
                </a:solidFill>
                <a:latin typeface="+mn-lt"/>
              </a:rPr>
              <a:t>MOSFET (BS-170)</a:t>
            </a:r>
            <a:endParaRPr lang="el-GR" altLang="el-GR" sz="400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352DE9F-5B87-CD81-2FAF-09657356FEAE}"/>
              </a:ext>
            </a:extLst>
          </p:cNvPr>
          <p:cNvSpPr/>
          <p:nvPr/>
        </p:nvSpPr>
        <p:spPr>
          <a:xfrm>
            <a:off x="145991" y="5659931"/>
            <a:ext cx="8808941" cy="110159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2800" dirty="0"/>
              <a:t>Χωρίς γέφυρα δε μπορούμε να κάνουμε αναστροφή κίνησης, αλλά αρκεί για το πρώτο μας πείραμα</a:t>
            </a:r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ECC85BEF-2ADC-60E8-72F7-EACE5603A33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23731" r="48415" b="7795"/>
          <a:stretch/>
        </p:blipFill>
        <p:spPr>
          <a:xfrm>
            <a:off x="3239376" y="1036278"/>
            <a:ext cx="2456750" cy="3261062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7932A08-730A-84A8-46EB-DC4EB052CC7D}"/>
              </a:ext>
            </a:extLst>
          </p:cNvPr>
          <p:cNvCxnSpPr>
            <a:cxnSpLocks/>
          </p:cNvCxnSpPr>
          <p:nvPr/>
        </p:nvCxnSpPr>
        <p:spPr>
          <a:xfrm>
            <a:off x="1267350" y="2666809"/>
            <a:ext cx="920675" cy="54528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6FEB47C-5B2D-E8E3-D837-1D0C987C64C0}"/>
              </a:ext>
            </a:extLst>
          </p:cNvPr>
          <p:cNvCxnSpPr>
            <a:cxnSpLocks/>
          </p:cNvCxnSpPr>
          <p:nvPr/>
        </p:nvCxnSpPr>
        <p:spPr>
          <a:xfrm>
            <a:off x="2634143" y="3703974"/>
            <a:ext cx="1465243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033CDC16-26F9-5D7A-9B78-82563C3FFC1E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254" y="2422090"/>
            <a:ext cx="2556545" cy="2556545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79901C3-401B-8176-EA9B-71581729E202}"/>
              </a:ext>
            </a:extLst>
          </p:cNvPr>
          <p:cNvCxnSpPr>
            <a:cxnSpLocks/>
          </p:cNvCxnSpPr>
          <p:nvPr/>
        </p:nvCxnSpPr>
        <p:spPr>
          <a:xfrm>
            <a:off x="4732789" y="3703974"/>
            <a:ext cx="1465243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2" name="Picture 21" descr="A picture containing night sky&#10;&#10;Description automatically generated">
            <a:extLst>
              <a:ext uri="{FF2B5EF4-FFF2-40B4-BE49-F238E27FC236}">
                <a16:creationId xmlns:a16="http://schemas.microsoft.com/office/drawing/2014/main" id="{D124D652-435C-18B6-DB5E-2FDCD39C2E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5410" y="3429774"/>
            <a:ext cx="1411762" cy="1411762"/>
          </a:xfrm>
          <a:prstGeom prst="rect">
            <a:avLst/>
          </a:prstGeom>
        </p:spPr>
      </p:pic>
      <p:pic>
        <p:nvPicPr>
          <p:cNvPr id="24" name="Picture 23" descr="Icon&#10;&#10;Description automatically generated">
            <a:extLst>
              <a:ext uri="{FF2B5EF4-FFF2-40B4-BE49-F238E27FC236}">
                <a16:creationId xmlns:a16="http://schemas.microsoft.com/office/drawing/2014/main" id="{BE801F12-BB30-3A28-CB2D-2129400DE15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354565" y="4218763"/>
            <a:ext cx="2069477" cy="620843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3787619-6B12-78F8-4702-56869D7165E0}"/>
              </a:ext>
            </a:extLst>
          </p:cNvPr>
          <p:cNvCxnSpPr>
            <a:cxnSpLocks/>
          </p:cNvCxnSpPr>
          <p:nvPr/>
        </p:nvCxnSpPr>
        <p:spPr>
          <a:xfrm flipV="1">
            <a:off x="2115360" y="3849982"/>
            <a:ext cx="2273943" cy="1358403"/>
          </a:xfrm>
          <a:prstGeom prst="line">
            <a:avLst/>
          </a:prstGeom>
          <a:ln w="571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45BD1C7D-886F-1860-3278-D874AF412CB4}"/>
              </a:ext>
            </a:extLst>
          </p:cNvPr>
          <p:cNvSpPr txBox="1"/>
          <p:nvPr/>
        </p:nvSpPr>
        <p:spPr>
          <a:xfrm>
            <a:off x="1020190" y="4893476"/>
            <a:ext cx="113858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FF0000"/>
                </a:solidFill>
              </a:rPr>
              <a:t>Pico</a:t>
            </a:r>
            <a:endParaRPr lang="el-GR" sz="4400" dirty="0">
              <a:solidFill>
                <a:srgbClr val="FF0000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532A44B-AB18-E25E-52FA-C14E9F7E0110}"/>
              </a:ext>
            </a:extLst>
          </p:cNvPr>
          <p:cNvSpPr txBox="1"/>
          <p:nvPr/>
        </p:nvSpPr>
        <p:spPr>
          <a:xfrm>
            <a:off x="591012" y="1979045"/>
            <a:ext cx="107112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FF0000"/>
                </a:solidFill>
              </a:rPr>
              <a:t>+5V</a:t>
            </a:r>
            <a:endParaRPr lang="el-GR" sz="4400" dirty="0">
              <a:solidFill>
                <a:srgbClr val="FF0000"/>
              </a:solidFill>
            </a:endParaRPr>
          </a:p>
        </p:txBody>
      </p:sp>
      <p:pic>
        <p:nvPicPr>
          <p:cNvPr id="36" name="Picture 35" descr="A picture containing text, toiletry, perfume&#10;&#10;Description automatically generated">
            <a:extLst>
              <a:ext uri="{FF2B5EF4-FFF2-40B4-BE49-F238E27FC236}">
                <a16:creationId xmlns:a16="http://schemas.microsoft.com/office/drawing/2014/main" id="{156F700D-62DE-CB64-2E23-5EE545B7BC0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b="15655"/>
          <a:stretch/>
        </p:blipFill>
        <p:spPr>
          <a:xfrm>
            <a:off x="6827326" y="1575398"/>
            <a:ext cx="1989205" cy="1823040"/>
          </a:xfrm>
          <a:prstGeom prst="rect">
            <a:avLst/>
          </a:prstGeom>
        </p:spPr>
      </p:pic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9FC2C803-E3E2-DB74-1015-66ACECEA6D03}"/>
              </a:ext>
            </a:extLst>
          </p:cNvPr>
          <p:cNvCxnSpPr>
            <a:cxnSpLocks/>
          </p:cNvCxnSpPr>
          <p:nvPr/>
        </p:nvCxnSpPr>
        <p:spPr>
          <a:xfrm>
            <a:off x="4389303" y="5492227"/>
            <a:ext cx="1155820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E8FC459E-171E-60F2-C399-11B40C035B04}"/>
              </a:ext>
            </a:extLst>
          </p:cNvPr>
          <p:cNvCxnSpPr>
            <a:cxnSpLocks/>
          </p:cNvCxnSpPr>
          <p:nvPr/>
        </p:nvCxnSpPr>
        <p:spPr>
          <a:xfrm>
            <a:off x="5545123" y="3700362"/>
            <a:ext cx="0" cy="1791865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Shape 1">
            <a:extLst>
              <a:ext uri="{FF2B5EF4-FFF2-40B4-BE49-F238E27FC236}">
                <a16:creationId xmlns:a16="http://schemas.microsoft.com/office/drawing/2014/main" id="{449B1E7D-9AEC-DE3A-BBF5-E649E8B2789A}"/>
              </a:ext>
            </a:extLst>
          </p:cNvPr>
          <p:cNvSpPr txBox="1"/>
          <p:nvPr/>
        </p:nvSpPr>
        <p:spPr>
          <a:xfrm>
            <a:off x="329759" y="57530"/>
            <a:ext cx="8484482" cy="943697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9pPr>
          </a:lstStyle>
          <a:p>
            <a:pPr algn="ctr" eaLnBrk="1" hangingPunct="1"/>
            <a:r>
              <a:rPr lang="el-GR" altLang="el-GR" sz="3600" dirty="0">
                <a:solidFill>
                  <a:srgbClr val="FFFFFF"/>
                </a:solidFill>
                <a:latin typeface="+mn-lt"/>
              </a:rPr>
              <a:t>Ρομποτικός βραχίονας</a:t>
            </a:r>
          </a:p>
        </p:txBody>
      </p:sp>
      <p:pic>
        <p:nvPicPr>
          <p:cNvPr id="5" name="Picture 4" descr="A picture containing microscope&#10;&#10;Description automatically generated">
            <a:extLst>
              <a:ext uri="{FF2B5EF4-FFF2-40B4-BE49-F238E27FC236}">
                <a16:creationId xmlns:a16="http://schemas.microsoft.com/office/drawing/2014/main" id="{703B32F0-92EA-6758-24A7-EC8AB68D61C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3404" y="1001227"/>
            <a:ext cx="6224631" cy="6224631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E51A8B3-AB59-0D0C-2796-FF4A72E057C1}"/>
              </a:ext>
            </a:extLst>
          </p:cNvPr>
          <p:cNvSpPr/>
          <p:nvPr/>
        </p:nvSpPr>
        <p:spPr>
          <a:xfrm>
            <a:off x="5579494" y="5026146"/>
            <a:ext cx="3018408" cy="1455937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3200" dirty="0"/>
              <a:t>Βαθμοί Ελευθερίας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Shape 1">
            <a:extLst>
              <a:ext uri="{FF2B5EF4-FFF2-40B4-BE49-F238E27FC236}">
                <a16:creationId xmlns:a16="http://schemas.microsoft.com/office/drawing/2014/main" id="{71B4C33E-15C7-5194-AA55-1D3D9A68DFC5}"/>
              </a:ext>
            </a:extLst>
          </p:cNvPr>
          <p:cNvSpPr txBox="1"/>
          <p:nvPr/>
        </p:nvSpPr>
        <p:spPr>
          <a:xfrm>
            <a:off x="0" y="0"/>
            <a:ext cx="9144000" cy="843379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9pPr>
          </a:lstStyle>
          <a:p>
            <a:pPr algn="ctr" eaLnBrk="1" hangingPunct="1"/>
            <a:r>
              <a:rPr lang="el-GR" altLang="el-GR" sz="4000" dirty="0">
                <a:solidFill>
                  <a:srgbClr val="FFFFFF"/>
                </a:solidFill>
                <a:latin typeface="+mn-lt"/>
              </a:rPr>
              <a:t>Βαθμοί Ελευθερίας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2D532AB-E41A-7003-97A8-B2D44F444EBB}"/>
              </a:ext>
            </a:extLst>
          </p:cNvPr>
          <p:cNvSpPr/>
          <p:nvPr/>
        </p:nvSpPr>
        <p:spPr>
          <a:xfrm>
            <a:off x="499552" y="5335397"/>
            <a:ext cx="8144896" cy="137579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3200" dirty="0"/>
              <a:t>Το πλήθος των διαφορετικών κινήσεων που μπορούν να εκτελεστούν</a:t>
            </a: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A5FC53F7-8526-5397-9DC2-1413FB270A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648" y="1073515"/>
            <a:ext cx="8836704" cy="403174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Shape 1">
            <a:extLst>
              <a:ext uri="{FF2B5EF4-FFF2-40B4-BE49-F238E27FC236}">
                <a16:creationId xmlns:a16="http://schemas.microsoft.com/office/drawing/2014/main" id="{14E099C8-4215-BB66-30DD-F938BAF7755F}"/>
              </a:ext>
            </a:extLst>
          </p:cNvPr>
          <p:cNvSpPr txBox="1"/>
          <p:nvPr/>
        </p:nvSpPr>
        <p:spPr>
          <a:xfrm>
            <a:off x="205198" y="219743"/>
            <a:ext cx="8701201" cy="943697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9pPr>
          </a:lstStyle>
          <a:p>
            <a:pPr algn="ctr" eaLnBrk="1" hangingPunct="1"/>
            <a:r>
              <a:rPr lang="en-US" altLang="el-GR" sz="4000" dirty="0">
                <a:solidFill>
                  <a:srgbClr val="FFFFFF"/>
                </a:solidFill>
                <a:latin typeface="+mn-lt"/>
              </a:rPr>
              <a:t>Robot Buggy</a:t>
            </a:r>
            <a:endParaRPr lang="el-GR" altLang="el-GR" sz="4000" dirty="0">
              <a:solidFill>
                <a:srgbClr val="FFFFFF"/>
              </a:solidFill>
              <a:latin typeface="+mn-lt"/>
            </a:endParaRPr>
          </a:p>
        </p:txBody>
      </p:sp>
      <p:pic>
        <p:nvPicPr>
          <p:cNvPr id="17" name="Picture 16" descr="A close-up of a machine&#10;&#10;Description automatically generated with low confidence">
            <a:extLst>
              <a:ext uri="{FF2B5EF4-FFF2-40B4-BE49-F238E27FC236}">
                <a16:creationId xmlns:a16="http://schemas.microsoft.com/office/drawing/2014/main" id="{0CD9F237-0E52-5E67-E263-9D74114AE918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8464" y="1163440"/>
            <a:ext cx="6856637" cy="548813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Shape 1">
            <a:extLst>
              <a:ext uri="{FF2B5EF4-FFF2-40B4-BE49-F238E27FC236}">
                <a16:creationId xmlns:a16="http://schemas.microsoft.com/office/drawing/2014/main" id="{14E099C8-4215-BB66-30DD-F938BAF7755F}"/>
              </a:ext>
            </a:extLst>
          </p:cNvPr>
          <p:cNvSpPr txBox="1"/>
          <p:nvPr/>
        </p:nvSpPr>
        <p:spPr>
          <a:xfrm>
            <a:off x="205198" y="219743"/>
            <a:ext cx="8701201" cy="943697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9pPr>
          </a:lstStyle>
          <a:p>
            <a:pPr algn="ctr" eaLnBrk="1" hangingPunct="1"/>
            <a:r>
              <a:rPr lang="en-US" altLang="el-GR" sz="4000" dirty="0">
                <a:solidFill>
                  <a:srgbClr val="FFFFFF"/>
                </a:solidFill>
                <a:latin typeface="+mn-lt"/>
              </a:rPr>
              <a:t>Robot Buggy</a:t>
            </a:r>
            <a:endParaRPr lang="el-GR" altLang="el-GR" sz="4000" dirty="0">
              <a:solidFill>
                <a:srgbClr val="FFFFFF"/>
              </a:solidFill>
              <a:latin typeface="+mn-lt"/>
            </a:endParaRPr>
          </a:p>
        </p:txBody>
      </p:sp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1B4555F2-40B3-E9DE-BF1F-BE9228CDA2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713" y="1240985"/>
            <a:ext cx="8056169" cy="539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312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Shape 1">
            <a:extLst>
              <a:ext uri="{FF2B5EF4-FFF2-40B4-BE49-F238E27FC236}">
                <a16:creationId xmlns:a16="http://schemas.microsoft.com/office/drawing/2014/main" id="{14E099C8-4215-BB66-30DD-F938BAF7755F}"/>
              </a:ext>
            </a:extLst>
          </p:cNvPr>
          <p:cNvSpPr txBox="1"/>
          <p:nvPr/>
        </p:nvSpPr>
        <p:spPr>
          <a:xfrm>
            <a:off x="221399" y="0"/>
            <a:ext cx="8701201" cy="943697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9pPr>
          </a:lstStyle>
          <a:p>
            <a:pPr algn="ctr" eaLnBrk="1" hangingPunct="1"/>
            <a:r>
              <a:rPr lang="el-GR" altLang="el-GR" sz="4000" dirty="0">
                <a:solidFill>
                  <a:srgbClr val="FFFFFF"/>
                </a:solidFill>
                <a:latin typeface="+mn-lt"/>
              </a:rPr>
              <a:t>Τα εξαρτήματα</a:t>
            </a:r>
          </a:p>
        </p:txBody>
      </p:sp>
      <p:pic>
        <p:nvPicPr>
          <p:cNvPr id="4" name="Picture 3" descr="A picture containing indoor, metalware, silver&#10;&#10;Description automatically generated">
            <a:extLst>
              <a:ext uri="{FF2B5EF4-FFF2-40B4-BE49-F238E27FC236}">
                <a16:creationId xmlns:a16="http://schemas.microsoft.com/office/drawing/2014/main" id="{C1E280C0-92C3-6682-E00A-7B45983C3D2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94" r="4204" b="22813"/>
          <a:stretch/>
        </p:blipFill>
        <p:spPr>
          <a:xfrm>
            <a:off x="450914" y="1024112"/>
            <a:ext cx="2090949" cy="27145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F6652EE-160F-BF54-4A5A-C64CEED77DC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788" b="23792"/>
          <a:stretch/>
        </p:blipFill>
        <p:spPr>
          <a:xfrm>
            <a:off x="450914" y="3857097"/>
            <a:ext cx="2124505" cy="2850262"/>
          </a:xfrm>
          <a:prstGeom prst="rect">
            <a:avLst/>
          </a:prstGeom>
        </p:spPr>
      </p:pic>
      <p:pic>
        <p:nvPicPr>
          <p:cNvPr id="8" name="Picture 7" descr="A picture containing wall&#10;&#10;Description automatically generated">
            <a:extLst>
              <a:ext uri="{FF2B5EF4-FFF2-40B4-BE49-F238E27FC236}">
                <a16:creationId xmlns:a16="http://schemas.microsoft.com/office/drawing/2014/main" id="{9EE05A5C-C3FB-7403-21E4-C867439F03C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59" t="5749" r="12234" b="7278"/>
          <a:stretch/>
        </p:blipFill>
        <p:spPr>
          <a:xfrm>
            <a:off x="5864406" y="1024112"/>
            <a:ext cx="2957526" cy="5683247"/>
          </a:xfrm>
          <a:prstGeom prst="rect">
            <a:avLst/>
          </a:prstGeom>
        </p:spPr>
      </p:pic>
      <p:pic>
        <p:nvPicPr>
          <p:cNvPr id="10" name="Picture 9" descr="A picture containing text, indoor, red&#10;&#10;Description automatically generated">
            <a:extLst>
              <a:ext uri="{FF2B5EF4-FFF2-40B4-BE49-F238E27FC236}">
                <a16:creationId xmlns:a16="http://schemas.microsoft.com/office/drawing/2014/main" id="{B61B793B-CDC4-96FC-4555-6D8ECE56DF8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1" t="3301" r="7799" b="9572"/>
          <a:stretch/>
        </p:blipFill>
        <p:spPr>
          <a:xfrm rot="5400000">
            <a:off x="1356183" y="2312237"/>
            <a:ext cx="5683248" cy="310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8229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Shape 1">
            <a:extLst>
              <a:ext uri="{FF2B5EF4-FFF2-40B4-BE49-F238E27FC236}">
                <a16:creationId xmlns:a16="http://schemas.microsoft.com/office/drawing/2014/main" id="{14E099C8-4215-BB66-30DD-F938BAF7755F}"/>
              </a:ext>
            </a:extLst>
          </p:cNvPr>
          <p:cNvSpPr txBox="1"/>
          <p:nvPr/>
        </p:nvSpPr>
        <p:spPr>
          <a:xfrm>
            <a:off x="221399" y="0"/>
            <a:ext cx="8701201" cy="943697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9pPr>
          </a:lstStyle>
          <a:p>
            <a:pPr algn="ctr" eaLnBrk="1" hangingPunct="1"/>
            <a:r>
              <a:rPr lang="el-GR" altLang="el-GR" sz="4000" dirty="0">
                <a:solidFill>
                  <a:srgbClr val="FFFFFF"/>
                </a:solidFill>
                <a:latin typeface="+mn-lt"/>
              </a:rPr>
              <a:t>Κιβώτιο Ταχυτήτων</a:t>
            </a:r>
          </a:p>
        </p:txBody>
      </p:sp>
      <p:pic>
        <p:nvPicPr>
          <p:cNvPr id="3" name="Picture 2" descr="A picture containing text, table&#10;&#10;Description automatically generated">
            <a:extLst>
              <a:ext uri="{FF2B5EF4-FFF2-40B4-BE49-F238E27FC236}">
                <a16:creationId xmlns:a16="http://schemas.microsoft.com/office/drawing/2014/main" id="{04EB2FD4-ABE6-C819-BB66-A6DBDDA930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068" y="970843"/>
            <a:ext cx="8733532" cy="4916314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179C8F5-EAFF-CD2D-AABD-465C47B7B1BA}"/>
              </a:ext>
            </a:extLst>
          </p:cNvPr>
          <p:cNvSpPr/>
          <p:nvPr/>
        </p:nvSpPr>
        <p:spPr>
          <a:xfrm>
            <a:off x="145991" y="5385731"/>
            <a:ext cx="8808941" cy="137579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3200" dirty="0"/>
              <a:t>Για να εκτελέσουμε στροφή, πρέπει να αλλάξουμε την ταχύτητα των δύο κινητήρων</a:t>
            </a:r>
          </a:p>
        </p:txBody>
      </p:sp>
    </p:spTree>
    <p:extLst>
      <p:ext uri="{BB962C8B-B14F-4D97-AF65-F5344CB8AC3E}">
        <p14:creationId xmlns:p14="http://schemas.microsoft.com/office/powerpoint/2010/main" val="8973989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Shape 1">
            <a:extLst>
              <a:ext uri="{FF2B5EF4-FFF2-40B4-BE49-F238E27FC236}">
                <a16:creationId xmlns:a16="http://schemas.microsoft.com/office/drawing/2014/main" id="{66678A69-2F60-89BD-4779-D6D0FB3E3AD1}"/>
              </a:ext>
            </a:extLst>
          </p:cNvPr>
          <p:cNvSpPr txBox="1"/>
          <p:nvPr/>
        </p:nvSpPr>
        <p:spPr>
          <a:xfrm>
            <a:off x="0" y="1"/>
            <a:ext cx="9144000" cy="713064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9pPr>
          </a:lstStyle>
          <a:p>
            <a:pPr algn="ctr" eaLnBrk="1" hangingPunct="1"/>
            <a:r>
              <a:rPr lang="el-GR" altLang="el-GR" sz="3600" dirty="0">
                <a:solidFill>
                  <a:srgbClr val="FFFFFF"/>
                </a:solidFill>
                <a:latin typeface="+mn-lt"/>
              </a:rPr>
              <a:t>Βασικές Λειτουργίες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02E7849-19FB-0A28-DDEE-483B41BFDF1D}"/>
              </a:ext>
            </a:extLst>
          </p:cNvPr>
          <p:cNvSpPr/>
          <p:nvPr/>
        </p:nvSpPr>
        <p:spPr>
          <a:xfrm>
            <a:off x="0" y="1003685"/>
            <a:ext cx="7457814" cy="1003381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2000" dirty="0"/>
              <a:t>Ευθεία πορεία προς τα εμπρός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C7433308-F5CD-78CD-033E-C0758ADB948A}"/>
              </a:ext>
            </a:extLst>
          </p:cNvPr>
          <p:cNvSpPr/>
          <p:nvPr/>
        </p:nvSpPr>
        <p:spPr>
          <a:xfrm>
            <a:off x="440422" y="2025942"/>
            <a:ext cx="7457814" cy="1003381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2000" dirty="0"/>
              <a:t>Ευθεία πορεία προς τα πίσω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509EBFD-D26B-B2FB-8DBA-05538388B258}"/>
              </a:ext>
            </a:extLst>
          </p:cNvPr>
          <p:cNvSpPr/>
          <p:nvPr/>
        </p:nvSpPr>
        <p:spPr>
          <a:xfrm>
            <a:off x="1686186" y="4032704"/>
            <a:ext cx="7457814" cy="1003381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2000" dirty="0"/>
              <a:t>Αριστερή – δεξιά στροφή (προς τα πίσω)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336EED4-124F-B14E-AD21-95C0909A1AC8}"/>
              </a:ext>
            </a:extLst>
          </p:cNvPr>
          <p:cNvSpPr/>
          <p:nvPr/>
        </p:nvSpPr>
        <p:spPr>
          <a:xfrm>
            <a:off x="1072391" y="3029323"/>
            <a:ext cx="7457814" cy="1003381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2000" dirty="0"/>
              <a:t>Αριστερή – δεξιά στροφή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479D48A-802C-3795-2BA0-5F6F212E47F1}"/>
              </a:ext>
            </a:extLst>
          </p:cNvPr>
          <p:cNvSpPr/>
          <p:nvPr/>
        </p:nvSpPr>
        <p:spPr>
          <a:xfrm>
            <a:off x="145991" y="5385731"/>
            <a:ext cx="8808941" cy="137579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2800" dirty="0"/>
              <a:t>Όλα τα παραπάνω μπορούμε να τα πραγματοποιήσουμε με κατάλληλη ενεργοποίηση των κινητήρων</a:t>
            </a:r>
          </a:p>
        </p:txBody>
      </p:sp>
    </p:spTree>
    <p:extLst>
      <p:ext uri="{BB962C8B-B14F-4D97-AF65-F5344CB8AC3E}">
        <p14:creationId xmlns:p14="http://schemas.microsoft.com/office/powerpoint/2010/main" val="17442935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iagram, schematic&#10;&#10;Description automatically generated">
            <a:extLst>
              <a:ext uri="{FF2B5EF4-FFF2-40B4-BE49-F238E27FC236}">
                <a16:creationId xmlns:a16="http://schemas.microsoft.com/office/drawing/2014/main" id="{8884856B-4CA2-6B74-C57E-E2CC50DFB9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601" y="868471"/>
            <a:ext cx="8690400" cy="5561856"/>
          </a:xfrm>
          <a:prstGeom prst="rect">
            <a:avLst/>
          </a:prstGeom>
        </p:spPr>
      </p:pic>
      <p:sp>
        <p:nvSpPr>
          <p:cNvPr id="14" name="TextShape 1">
            <a:extLst>
              <a:ext uri="{FF2B5EF4-FFF2-40B4-BE49-F238E27FC236}">
                <a16:creationId xmlns:a16="http://schemas.microsoft.com/office/drawing/2014/main" id="{14E099C8-4215-BB66-30DD-F938BAF7755F}"/>
              </a:ext>
            </a:extLst>
          </p:cNvPr>
          <p:cNvSpPr txBox="1"/>
          <p:nvPr/>
        </p:nvSpPr>
        <p:spPr>
          <a:xfrm>
            <a:off x="215999" y="219743"/>
            <a:ext cx="8712002" cy="943697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9pPr>
          </a:lstStyle>
          <a:p>
            <a:pPr algn="ctr" eaLnBrk="1" hangingPunct="1"/>
            <a:r>
              <a:rPr lang="el-GR" altLang="el-GR" sz="4000" dirty="0">
                <a:solidFill>
                  <a:srgbClr val="FFFFFF"/>
                </a:solidFill>
                <a:latin typeface="+mn-lt"/>
              </a:rPr>
              <a:t>Αναστροφή κίνησης (</a:t>
            </a:r>
            <a:r>
              <a:rPr lang="en-US" altLang="el-GR" sz="4000" dirty="0">
                <a:solidFill>
                  <a:srgbClr val="FFFFFF"/>
                </a:solidFill>
                <a:latin typeface="+mn-lt"/>
              </a:rPr>
              <a:t>H-Bridge)</a:t>
            </a:r>
            <a:endParaRPr lang="el-GR" altLang="el-GR" sz="4000" dirty="0">
              <a:solidFill>
                <a:srgbClr val="FFFFFF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01311398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771</TotalTime>
  <Words>120</Words>
  <Application>Microsoft Office PowerPoint</Application>
  <PresentationFormat>On-screen Show (4:3)</PresentationFormat>
  <Paragraphs>23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Liberation Serif</vt:lpstr>
      <vt:lpstr>Default</vt:lpstr>
      <vt:lpstr>http://www.schoolspace.gr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Διαφάνεια 1</dc:title>
  <dc:creator>sonicy_@hotmail.com</dc:creator>
  <cp:lastModifiedBy>Manolis Kiagias</cp:lastModifiedBy>
  <cp:revision>33</cp:revision>
  <dcterms:created xsi:type="dcterms:W3CDTF">2015-11-18T00:35:39Z</dcterms:created>
  <dcterms:modified xsi:type="dcterms:W3CDTF">2023-03-03T09:13:10Z</dcterms:modified>
</cp:coreProperties>
</file>